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398F3D-DE08-4682-A50D-A7148AE59D74}">
          <p14:sldIdLst>
            <p14:sldId id="256"/>
            <p14:sldId id="257"/>
            <p14:sldId id="258"/>
            <p14:sldId id="259"/>
            <p14:sldId id="260"/>
            <p14:sldId id="261"/>
            <p14:sldId id="262"/>
            <p14:sldId id="263"/>
            <p14:sldId id="264"/>
            <p14:sldId id="265"/>
            <p14:sldId id="266"/>
            <p14:sldId id="267"/>
            <p14:sldId id="268"/>
            <p14:sldId id="270"/>
            <p14:sldId id="271"/>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F1EC"/>
    <a:srgbClr val="F83EDD"/>
    <a:srgbClr val="19CD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644D0-7BB2-46D8-91F9-FDB7C8B4E846}" type="datetimeFigureOut">
              <a:rPr lang="en-IN" smtClean="0"/>
              <a:t>17-10-2024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E83DE-96FA-402E-8D86-79C4AA5E17B5}" type="slidenum">
              <a:rPr lang="en-IN" smtClean="0"/>
              <a:t>‹#›</a:t>
            </a:fld>
            <a:endParaRPr lang="en-IN"/>
          </a:p>
        </p:txBody>
      </p:sp>
    </p:spTree>
    <p:extLst>
      <p:ext uri="{BB962C8B-B14F-4D97-AF65-F5344CB8AC3E}">
        <p14:creationId xmlns:p14="http://schemas.microsoft.com/office/powerpoint/2010/main" val="409256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CE83DE-96FA-402E-8D86-79C4AA5E17B5}" type="slidenum">
              <a:rPr lang="en-IN" smtClean="0"/>
              <a:t>1</a:t>
            </a:fld>
            <a:endParaRPr lang="en-IN"/>
          </a:p>
        </p:txBody>
      </p:sp>
    </p:spTree>
    <p:extLst>
      <p:ext uri="{BB962C8B-B14F-4D97-AF65-F5344CB8AC3E}">
        <p14:creationId xmlns:p14="http://schemas.microsoft.com/office/powerpoint/2010/main" val="2544050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395C63A-DB8C-4943-9AC0-F43E9AE51A79}" type="datetimeFigureOut">
              <a:rPr lang="en-IN" smtClean="0"/>
              <a:t>17-10-2024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211841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2478048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3059515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4777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1507803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95C63A-DB8C-4943-9AC0-F43E9AE51A79}" type="datetimeFigureOut">
              <a:rPr lang="en-IN" smtClean="0"/>
              <a:t>17-10-2024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491325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95C63A-DB8C-4943-9AC0-F43E9AE51A79}" type="datetimeFigureOut">
              <a:rPr lang="en-IN" smtClean="0"/>
              <a:t>17-10-2024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22927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95C63A-DB8C-4943-9AC0-F43E9AE51A79}"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3321592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95C63A-DB8C-4943-9AC0-F43E9AE51A79}"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222621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95C63A-DB8C-4943-9AC0-F43E9AE51A79}"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3186658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95C63A-DB8C-4943-9AC0-F43E9AE51A79}"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33015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3605279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95C63A-DB8C-4943-9AC0-F43E9AE51A79}" type="datetimeFigureOut">
              <a:rPr lang="en-IN" smtClean="0"/>
              <a:t>17-10-2024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155992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95C63A-DB8C-4943-9AC0-F43E9AE51A79}" type="datetimeFigureOut">
              <a:rPr lang="en-IN" smtClean="0"/>
              <a:t>17-10-2024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248873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95C63A-DB8C-4943-9AC0-F43E9AE51A79}" type="datetimeFigureOut">
              <a:rPr lang="en-IN" smtClean="0"/>
              <a:t>17-10-2024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2017405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924550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C63A-DB8C-4943-9AC0-F43E9AE51A79}"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578111-94C5-4F75-9436-FCF8400C4EEE}" type="slidenum">
              <a:rPr lang="en-IN" smtClean="0"/>
              <a:t>‹#›</a:t>
            </a:fld>
            <a:endParaRPr lang="en-IN"/>
          </a:p>
        </p:txBody>
      </p:sp>
    </p:spTree>
    <p:extLst>
      <p:ext uri="{BB962C8B-B14F-4D97-AF65-F5344CB8AC3E}">
        <p14:creationId xmlns:p14="http://schemas.microsoft.com/office/powerpoint/2010/main" val="91939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95C63A-DB8C-4943-9AC0-F43E9AE51A79}" type="datetimeFigureOut">
              <a:rPr lang="en-IN" smtClean="0"/>
              <a:t>17-10-2024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578111-94C5-4F75-9436-FCF8400C4EEE}" type="slidenum">
              <a:rPr lang="en-IN" smtClean="0"/>
              <a:t>‹#›</a:t>
            </a:fld>
            <a:endParaRPr lang="en-IN"/>
          </a:p>
        </p:txBody>
      </p:sp>
    </p:spTree>
    <p:extLst>
      <p:ext uri="{BB962C8B-B14F-4D97-AF65-F5344CB8AC3E}">
        <p14:creationId xmlns:p14="http://schemas.microsoft.com/office/powerpoint/2010/main" val="358877541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43CD-5830-B5D4-0326-32B3A97E3647}"/>
              </a:ext>
            </a:extLst>
          </p:cNvPr>
          <p:cNvSpPr>
            <a:spLocks noGrp="1"/>
          </p:cNvSpPr>
          <p:nvPr>
            <p:ph type="ctrTitle"/>
          </p:nvPr>
        </p:nvSpPr>
        <p:spPr>
          <a:xfrm>
            <a:off x="1007806" y="3654452"/>
            <a:ext cx="10176388" cy="1298548"/>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ormAutofit/>
          </a:bodyPr>
          <a:lstStyle/>
          <a:p>
            <a:pPr algn="ctr"/>
            <a:r>
              <a:rPr lang="en-IN" sz="3500" dirty="0">
                <a:solidFill>
                  <a:srgbClr val="FF0000"/>
                </a:solidFill>
                <a:latin typeface="Algerian" panose="04020705040A02060702" pitchFamily="82" charset="0"/>
              </a:rPr>
              <a:t>PROJECT-TITLE:</a:t>
            </a:r>
            <a:br>
              <a:rPr lang="en-IN" sz="3500" dirty="0">
                <a:solidFill>
                  <a:srgbClr val="FF0000"/>
                </a:solidFill>
                <a:latin typeface="Algerian" panose="04020705040A02060702" pitchFamily="82" charset="0"/>
              </a:rPr>
            </a:br>
            <a:r>
              <a:rPr lang="en-IN" sz="3500" dirty="0">
                <a:solidFill>
                  <a:srgbClr val="FF0000"/>
                </a:solidFill>
                <a:latin typeface="Algerian" panose="04020705040A02060702" pitchFamily="82" charset="0"/>
              </a:rPr>
              <a:t>ROLE OF OPERATING SYSTEMS IN ROBOTICS</a:t>
            </a:r>
          </a:p>
        </p:txBody>
      </p:sp>
      <p:sp>
        <p:nvSpPr>
          <p:cNvPr id="3" name="Subtitle 2">
            <a:extLst>
              <a:ext uri="{FF2B5EF4-FFF2-40B4-BE49-F238E27FC236}">
                <a16:creationId xmlns:a16="http://schemas.microsoft.com/office/drawing/2014/main" id="{CF5707DD-C393-39CB-564A-2D5AF00D6DC4}"/>
              </a:ext>
            </a:extLst>
          </p:cNvPr>
          <p:cNvSpPr>
            <a:spLocks noGrp="1"/>
          </p:cNvSpPr>
          <p:nvPr>
            <p:ph type="subTitle" idx="1"/>
          </p:nvPr>
        </p:nvSpPr>
        <p:spPr>
          <a:xfrm>
            <a:off x="628454" y="5550638"/>
            <a:ext cx="5244445" cy="602317"/>
          </a:xfr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a:normAutofit/>
          </a:bodyPr>
          <a:lstStyle/>
          <a:p>
            <a:pPr algn="l"/>
            <a:r>
              <a:rPr lang="en-IN" sz="3000" dirty="0">
                <a:solidFill>
                  <a:srgbClr val="00B0F0"/>
                </a:solidFill>
                <a:latin typeface="Algerian" panose="04020705040A02060702" pitchFamily="82" charset="0"/>
              </a:rPr>
              <a:t>A CASE STUDY ANALYSIS</a:t>
            </a:r>
          </a:p>
        </p:txBody>
      </p:sp>
      <p:sp>
        <p:nvSpPr>
          <p:cNvPr id="5" name="Subtitle 2">
            <a:extLst>
              <a:ext uri="{FF2B5EF4-FFF2-40B4-BE49-F238E27FC236}">
                <a16:creationId xmlns:a16="http://schemas.microsoft.com/office/drawing/2014/main" id="{BE7D2942-AF27-5933-3C11-2E7165D4060E}"/>
              </a:ext>
            </a:extLst>
          </p:cNvPr>
          <p:cNvSpPr txBox="1">
            <a:spLocks/>
          </p:cNvSpPr>
          <p:nvPr/>
        </p:nvSpPr>
        <p:spPr>
          <a:xfrm>
            <a:off x="7450154" y="5330292"/>
            <a:ext cx="4587517" cy="1298548"/>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000" dirty="0">
                <a:solidFill>
                  <a:srgbClr val="00B0F0"/>
                </a:solidFill>
                <a:latin typeface="Algerian" panose="04020705040A02060702" pitchFamily="82" charset="0"/>
              </a:rPr>
              <a:t>PRESENTED BY: PRAMODH NARAIN</a:t>
            </a:r>
          </a:p>
          <a:p>
            <a:pPr algn="l"/>
            <a:r>
              <a:rPr lang="en-IN" sz="2000" dirty="0">
                <a:solidFill>
                  <a:srgbClr val="00B0F0"/>
                </a:solidFill>
                <a:latin typeface="Algerian" panose="04020705040A02060702" pitchFamily="82" charset="0"/>
              </a:rPr>
              <a:t>CHANNEL: PRAMODH CODE CRAFTER</a:t>
            </a:r>
          </a:p>
          <a:p>
            <a:pPr algn="l"/>
            <a:r>
              <a:rPr lang="en-IN" sz="2000" dirty="0">
                <a:solidFill>
                  <a:srgbClr val="00B0F0"/>
                </a:solidFill>
                <a:latin typeface="Algerian" panose="04020705040A02060702" pitchFamily="82" charset="0"/>
              </a:rPr>
              <a:t>DATE: 17-10-2024</a:t>
            </a:r>
          </a:p>
        </p:txBody>
      </p:sp>
    </p:spTree>
    <p:extLst>
      <p:ext uri="{BB962C8B-B14F-4D97-AF65-F5344CB8AC3E}">
        <p14:creationId xmlns:p14="http://schemas.microsoft.com/office/powerpoint/2010/main" val="2505248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796079-447F-632D-5FC2-130D32F0C99F}"/>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ANALYSIS</a:t>
            </a:r>
          </a:p>
        </p:txBody>
      </p:sp>
      <p:sp>
        <p:nvSpPr>
          <p:cNvPr id="7" name="Content Placeholder 2">
            <a:extLst>
              <a:ext uri="{FF2B5EF4-FFF2-40B4-BE49-F238E27FC236}">
                <a16:creationId xmlns:a16="http://schemas.microsoft.com/office/drawing/2014/main" id="{DCABBB12-7A8E-6B32-926D-92B6BA86859B}"/>
              </a:ext>
            </a:extLst>
          </p:cNvPr>
          <p:cNvSpPr>
            <a:spLocks noGrp="1"/>
          </p:cNvSpPr>
          <p:nvPr>
            <p:ph idx="1"/>
          </p:nvPr>
        </p:nvSpPr>
        <p:spPr>
          <a:xfrm>
            <a:off x="1141413" y="1860884"/>
            <a:ext cx="3863724" cy="3914273"/>
          </a:xfrm>
        </p:spPr>
        <p:style>
          <a:lnRef idx="1">
            <a:schemeClr val="accent4"/>
          </a:lnRef>
          <a:fillRef idx="3">
            <a:schemeClr val="accent4"/>
          </a:fillRef>
          <a:effectRef idx="2">
            <a:schemeClr val="accent4"/>
          </a:effectRef>
          <a:fontRef idx="minor">
            <a:schemeClr val="lt1"/>
          </a:fontRef>
        </p:style>
        <p:txBody>
          <a:bodyPr>
            <a:no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Challenges Addressed:</a:t>
            </a:r>
            <a:endParaRPr lang="en-IN" sz="2500" dirty="0">
              <a:solidFill>
                <a:srgbClr val="FFFF00"/>
              </a:solidFill>
              <a:latin typeface="Comic Sans MS" panose="030F0702030302020204" pitchFamily="66" charset="0"/>
            </a:endParaRPr>
          </a:p>
          <a:p>
            <a:pPr lvl="1">
              <a:buFont typeface="Wingdings" panose="05000000000000000000" pitchFamily="2" charset="2"/>
              <a:buChar char="q"/>
            </a:pPr>
            <a:r>
              <a:rPr lang="en-IN" sz="2500" dirty="0">
                <a:solidFill>
                  <a:srgbClr val="FFFF00"/>
                </a:solidFill>
                <a:latin typeface="Comic Sans MS" panose="030F0702030302020204" pitchFamily="66" charset="0"/>
              </a:rPr>
              <a:t>Managing multiple simultaneous tasks.</a:t>
            </a:r>
          </a:p>
          <a:p>
            <a:pPr lvl="1">
              <a:buFont typeface="Wingdings" panose="05000000000000000000" pitchFamily="2" charset="2"/>
              <a:buChar char="q"/>
            </a:pPr>
            <a:r>
              <a:rPr lang="en-IN" sz="2500" dirty="0">
                <a:solidFill>
                  <a:srgbClr val="FFFF00"/>
                </a:solidFill>
                <a:latin typeface="Comic Sans MS" panose="030F0702030302020204" pitchFamily="66" charset="0"/>
              </a:rPr>
              <a:t>Ensuring </a:t>
            </a:r>
            <a:r>
              <a:rPr lang="en-IN" sz="2500" b="1" i="1" u="sng" dirty="0">
                <a:solidFill>
                  <a:srgbClr val="FFFF00"/>
                </a:solidFill>
                <a:latin typeface="Comic Sans MS" panose="030F0702030302020204" pitchFamily="66" charset="0"/>
              </a:rPr>
              <a:t>low-latency</a:t>
            </a:r>
            <a:r>
              <a:rPr lang="en-IN" sz="2500" dirty="0">
                <a:solidFill>
                  <a:srgbClr val="FFFF00"/>
                </a:solidFill>
                <a:latin typeface="Comic Sans MS" panose="030F0702030302020204" pitchFamily="66" charset="0"/>
              </a:rPr>
              <a:t> responses for critical operations.</a:t>
            </a:r>
          </a:p>
        </p:txBody>
      </p:sp>
      <p:pic>
        <p:nvPicPr>
          <p:cNvPr id="9" name="Picture 8">
            <a:extLst>
              <a:ext uri="{FF2B5EF4-FFF2-40B4-BE49-F238E27FC236}">
                <a16:creationId xmlns:a16="http://schemas.microsoft.com/office/drawing/2014/main" id="{17E03C3A-D132-DB83-163F-BE302E0C0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378" y="1833708"/>
            <a:ext cx="3994485" cy="3797072"/>
          </a:xfrm>
          <a:prstGeom prst="rect">
            <a:avLst/>
          </a:prstGeom>
        </p:spPr>
      </p:pic>
    </p:spTree>
    <p:extLst>
      <p:ext uri="{BB962C8B-B14F-4D97-AF65-F5344CB8AC3E}">
        <p14:creationId xmlns:p14="http://schemas.microsoft.com/office/powerpoint/2010/main" val="398870155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D5DD2D-7702-0647-8A4B-652B0A782CE0}"/>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DIAGRAMs</a:t>
            </a:r>
          </a:p>
        </p:txBody>
      </p:sp>
      <p:pic>
        <p:nvPicPr>
          <p:cNvPr id="12" name="Content Placeholder 11">
            <a:extLst>
              <a:ext uri="{FF2B5EF4-FFF2-40B4-BE49-F238E27FC236}">
                <a16:creationId xmlns:a16="http://schemas.microsoft.com/office/drawing/2014/main" id="{E3DF3655-1DC2-7084-D19E-CB0EF8E2D7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1789970"/>
            <a:ext cx="4449512" cy="4449512"/>
          </a:xfrm>
        </p:spPr>
        <p:style>
          <a:lnRef idx="1">
            <a:schemeClr val="accent4"/>
          </a:lnRef>
          <a:fillRef idx="3">
            <a:schemeClr val="accent4"/>
          </a:fillRef>
          <a:effectRef idx="2">
            <a:schemeClr val="accent4"/>
          </a:effectRef>
          <a:fontRef idx="minor">
            <a:schemeClr val="lt1"/>
          </a:fontRef>
        </p:style>
      </p:pic>
      <p:pic>
        <p:nvPicPr>
          <p:cNvPr id="14" name="Picture 13">
            <a:extLst>
              <a:ext uri="{FF2B5EF4-FFF2-40B4-BE49-F238E27FC236}">
                <a16:creationId xmlns:a16="http://schemas.microsoft.com/office/drawing/2014/main" id="{30DBE052-8F4D-3BC9-E67B-96F5672AB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969" y="1789970"/>
            <a:ext cx="4740442" cy="4449512"/>
          </a:xfrm>
          <a:prstGeom prst="rect">
            <a:avLst/>
          </a:prstGeom>
        </p:spPr>
      </p:pic>
    </p:spTree>
    <p:extLst>
      <p:ext uri="{BB962C8B-B14F-4D97-AF65-F5344CB8AC3E}">
        <p14:creationId xmlns:p14="http://schemas.microsoft.com/office/powerpoint/2010/main" val="22027334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D0BFDF-7C42-321E-9961-4C72ED737CB9}"/>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CONCLUSION</a:t>
            </a:r>
          </a:p>
        </p:txBody>
      </p:sp>
      <p:sp>
        <p:nvSpPr>
          <p:cNvPr id="8" name="Content Placeholder 2">
            <a:extLst>
              <a:ext uri="{FF2B5EF4-FFF2-40B4-BE49-F238E27FC236}">
                <a16:creationId xmlns:a16="http://schemas.microsoft.com/office/drawing/2014/main" id="{34899008-7144-308D-C4A1-007132245B97}"/>
              </a:ext>
            </a:extLst>
          </p:cNvPr>
          <p:cNvSpPr txBox="1">
            <a:spLocks/>
          </p:cNvSpPr>
          <p:nvPr/>
        </p:nvSpPr>
        <p:spPr>
          <a:xfrm>
            <a:off x="1141413" y="1716505"/>
            <a:ext cx="6671092" cy="4315327"/>
          </a:xfrm>
          <a:prstGeom prst="rect">
            <a:avLst/>
          </a:prstGeom>
        </p:spPr>
        <p:style>
          <a:lnRef idx="1">
            <a:schemeClr val="accent4"/>
          </a:lnRef>
          <a:fillRef idx="3">
            <a:schemeClr val="accent4"/>
          </a:fillRef>
          <a:effectRef idx="2">
            <a:schemeClr val="accent4"/>
          </a:effectRef>
          <a:fontRef idx="minor">
            <a:schemeClr val="lt1"/>
          </a:fontRef>
        </p:style>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Summary:</a:t>
            </a:r>
            <a:endParaRPr lang="en-IN" sz="2500" dirty="0">
              <a:solidFill>
                <a:srgbClr val="FFFF00"/>
              </a:solidFill>
              <a:latin typeface="Comic Sans MS" panose="030F0702030302020204" pitchFamily="66" charset="0"/>
            </a:endParaRPr>
          </a:p>
          <a:p>
            <a:pPr lvl="1">
              <a:buFont typeface="Wingdings" panose="05000000000000000000" pitchFamily="2" charset="2"/>
              <a:buChar char="q"/>
            </a:pPr>
            <a:r>
              <a:rPr lang="en-IN" sz="2500" dirty="0">
                <a:solidFill>
                  <a:srgbClr val="FFFF00"/>
                </a:solidFill>
                <a:latin typeface="Comic Sans MS" panose="030F0702030302020204" pitchFamily="66" charset="0"/>
              </a:rPr>
              <a:t>Operating systems, particularly </a:t>
            </a:r>
            <a:r>
              <a:rPr lang="en-IN" sz="2500" b="1" i="1" u="sng" dirty="0">
                <a:solidFill>
                  <a:srgbClr val="FFFF00"/>
                </a:solidFill>
                <a:latin typeface="Comic Sans MS" panose="030F0702030302020204" pitchFamily="66" charset="0"/>
              </a:rPr>
              <a:t>RTOS</a:t>
            </a:r>
            <a:r>
              <a:rPr lang="en-IN" sz="2500" dirty="0">
                <a:solidFill>
                  <a:srgbClr val="FFFF00"/>
                </a:solidFill>
                <a:latin typeface="Comic Sans MS" panose="030F0702030302020204" pitchFamily="66" charset="0"/>
              </a:rPr>
              <a:t> and </a:t>
            </a:r>
            <a:r>
              <a:rPr lang="en-IN" sz="2500" b="1" i="1" u="sng" dirty="0">
                <a:solidFill>
                  <a:srgbClr val="FFFF00"/>
                </a:solidFill>
                <a:latin typeface="Comic Sans MS" panose="030F0702030302020204" pitchFamily="66" charset="0"/>
              </a:rPr>
              <a:t>ROS</a:t>
            </a:r>
            <a:r>
              <a:rPr lang="en-IN" sz="2500" dirty="0">
                <a:solidFill>
                  <a:srgbClr val="FFFF00"/>
                </a:solidFill>
                <a:latin typeface="Comic Sans MS" panose="030F0702030302020204" pitchFamily="66" charset="0"/>
              </a:rPr>
              <a:t>, are essential that robotic systems perform tasks with real-time precision.</a:t>
            </a:r>
          </a:p>
          <a:p>
            <a:pPr lvl="1">
              <a:buFont typeface="Wingdings" panose="05000000000000000000" pitchFamily="2" charset="2"/>
              <a:buChar char="q"/>
            </a:pPr>
            <a:r>
              <a:rPr lang="en-IN" sz="2500" dirty="0">
                <a:solidFill>
                  <a:srgbClr val="FFFF00"/>
                </a:solidFill>
                <a:latin typeface="Comic Sans MS" panose="030F0702030302020204" pitchFamily="66" charset="0"/>
              </a:rPr>
              <a:t>The combination of real-time scheduling, resource management, and scalability makes OS a critical component in robotics.</a:t>
            </a:r>
          </a:p>
        </p:txBody>
      </p:sp>
      <p:pic>
        <p:nvPicPr>
          <p:cNvPr id="10" name="Picture 9">
            <a:extLst>
              <a:ext uri="{FF2B5EF4-FFF2-40B4-BE49-F238E27FC236}">
                <a16:creationId xmlns:a16="http://schemas.microsoft.com/office/drawing/2014/main" id="{5A4569FD-C874-A018-36FB-A7EFD2451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250" y="1716504"/>
            <a:ext cx="3180350" cy="4315327"/>
          </a:xfrm>
          <a:prstGeom prst="rect">
            <a:avLst/>
          </a:prstGeom>
        </p:spPr>
      </p:pic>
    </p:spTree>
    <p:extLst>
      <p:ext uri="{BB962C8B-B14F-4D97-AF65-F5344CB8AC3E}">
        <p14:creationId xmlns:p14="http://schemas.microsoft.com/office/powerpoint/2010/main" val="42258214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157F9E-E9C5-1BD4-59D1-766055F790D7}"/>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CONCLUSION</a:t>
            </a:r>
          </a:p>
        </p:txBody>
      </p:sp>
      <p:sp>
        <p:nvSpPr>
          <p:cNvPr id="5" name="Content Placeholder 2">
            <a:extLst>
              <a:ext uri="{FF2B5EF4-FFF2-40B4-BE49-F238E27FC236}">
                <a16:creationId xmlns:a16="http://schemas.microsoft.com/office/drawing/2014/main" id="{66EB6363-04A1-ABE5-8029-05EF42B0C5A8}"/>
              </a:ext>
            </a:extLst>
          </p:cNvPr>
          <p:cNvSpPr>
            <a:spLocks noGrp="1"/>
          </p:cNvSpPr>
          <p:nvPr>
            <p:ph idx="1"/>
          </p:nvPr>
        </p:nvSpPr>
        <p:spPr>
          <a:xfrm>
            <a:off x="1141414" y="1860884"/>
            <a:ext cx="5467934" cy="3930317"/>
          </a:xfrm>
        </p:spPr>
        <p:style>
          <a:lnRef idx="1">
            <a:schemeClr val="accent4"/>
          </a:lnRef>
          <a:fillRef idx="3">
            <a:schemeClr val="accent4"/>
          </a:fillRef>
          <a:effectRef idx="2">
            <a:schemeClr val="accent4"/>
          </a:effectRef>
          <a:fontRef idx="minor">
            <a:schemeClr val="lt1"/>
          </a:fontRef>
        </p:style>
        <p:txBody>
          <a:bodyPr>
            <a:norm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Future Potential:</a:t>
            </a:r>
            <a:endParaRPr lang="en-IN" sz="2500" dirty="0">
              <a:solidFill>
                <a:srgbClr val="FFFF00"/>
              </a:solidFill>
              <a:latin typeface="Comic Sans MS" panose="030F0702030302020204" pitchFamily="66" charset="0"/>
            </a:endParaRPr>
          </a:p>
          <a:p>
            <a:pPr lvl="1">
              <a:buFont typeface="Wingdings" panose="05000000000000000000" pitchFamily="2" charset="2"/>
              <a:buChar char="q"/>
            </a:pPr>
            <a:r>
              <a:rPr lang="en-IN" sz="2100" dirty="0">
                <a:solidFill>
                  <a:srgbClr val="FFFF00"/>
                </a:solidFill>
                <a:latin typeface="Comic Sans MS" panose="030F0702030302020204" pitchFamily="66" charset="0"/>
              </a:rPr>
              <a:t>The increasing role of </a:t>
            </a:r>
            <a:r>
              <a:rPr lang="en-IN" sz="2100" b="1" i="1" u="sng" dirty="0">
                <a:solidFill>
                  <a:srgbClr val="FFFF00"/>
                </a:solidFill>
                <a:latin typeface="Comic Sans MS" panose="030F0702030302020204" pitchFamily="66" charset="0"/>
              </a:rPr>
              <a:t>AI and Machine Learning</a:t>
            </a:r>
            <a:r>
              <a:rPr lang="en-IN" sz="2100" dirty="0">
                <a:solidFill>
                  <a:srgbClr val="FFFF00"/>
                </a:solidFill>
                <a:latin typeface="Comic Sans MS" panose="030F0702030302020204" pitchFamily="66" charset="0"/>
              </a:rPr>
              <a:t> is OS for robotics, enabling smarter and more adaptive systems.</a:t>
            </a:r>
          </a:p>
          <a:p>
            <a:pPr lvl="1">
              <a:buFont typeface="Wingdings" panose="05000000000000000000" pitchFamily="2" charset="2"/>
              <a:buChar char="q"/>
            </a:pPr>
            <a:r>
              <a:rPr lang="en-IN" sz="2100" b="1" i="1" u="sng" dirty="0">
                <a:solidFill>
                  <a:srgbClr val="FFFF00"/>
                </a:solidFill>
                <a:latin typeface="Comic Sans MS" panose="030F0702030302020204" pitchFamily="66" charset="0"/>
              </a:rPr>
              <a:t>Collaboration between industries:</a:t>
            </a:r>
            <a:r>
              <a:rPr lang="en-IN" sz="2100" dirty="0">
                <a:solidFill>
                  <a:srgbClr val="FFFF00"/>
                </a:solidFill>
                <a:latin typeface="Comic Sans MS" panose="030F0702030302020204" pitchFamily="66" charset="0"/>
              </a:rPr>
              <a:t> Cross-disciplinary research between CS, data science, and robotics will drive innovation</a:t>
            </a:r>
            <a:endParaRPr lang="en-IN" sz="2100" b="1" i="1" u="sng" dirty="0">
              <a:solidFill>
                <a:srgbClr val="FFFF00"/>
              </a:solidFill>
              <a:latin typeface="Comic Sans MS" panose="030F0702030302020204" pitchFamily="66" charset="0"/>
            </a:endParaRPr>
          </a:p>
        </p:txBody>
      </p:sp>
      <p:pic>
        <p:nvPicPr>
          <p:cNvPr id="8" name="Picture 7">
            <a:extLst>
              <a:ext uri="{FF2B5EF4-FFF2-40B4-BE49-F238E27FC236}">
                <a16:creationId xmlns:a16="http://schemas.microsoft.com/office/drawing/2014/main" id="{437110C6-88CC-8934-3593-735CC54F4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821" y="1860884"/>
            <a:ext cx="3876590" cy="3930317"/>
          </a:xfrm>
          <a:prstGeom prst="rect">
            <a:avLst/>
          </a:prstGeom>
        </p:spPr>
      </p:pic>
    </p:spTree>
    <p:extLst>
      <p:ext uri="{BB962C8B-B14F-4D97-AF65-F5344CB8AC3E}">
        <p14:creationId xmlns:p14="http://schemas.microsoft.com/office/powerpoint/2010/main" val="351807797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7E8173-9056-86F2-49F6-584B6F1D21CA}"/>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GRATITUDE TO MY TEACHER</a:t>
            </a:r>
          </a:p>
        </p:txBody>
      </p:sp>
      <p:sp>
        <p:nvSpPr>
          <p:cNvPr id="5" name="Content Placeholder 2">
            <a:extLst>
              <a:ext uri="{FF2B5EF4-FFF2-40B4-BE49-F238E27FC236}">
                <a16:creationId xmlns:a16="http://schemas.microsoft.com/office/drawing/2014/main" id="{0B4E0C6D-1B89-8636-0230-FC195C17122F}"/>
              </a:ext>
            </a:extLst>
          </p:cNvPr>
          <p:cNvSpPr>
            <a:spLocks noGrp="1"/>
          </p:cNvSpPr>
          <p:nvPr>
            <p:ph idx="1"/>
          </p:nvPr>
        </p:nvSpPr>
        <p:spPr>
          <a:xfrm>
            <a:off x="1141413" y="1700463"/>
            <a:ext cx="6719219" cy="4363454"/>
          </a:xfrm>
        </p:spPr>
        <p:style>
          <a:lnRef idx="1">
            <a:schemeClr val="accent4"/>
          </a:lnRef>
          <a:fillRef idx="3">
            <a:schemeClr val="accent4"/>
          </a:fillRef>
          <a:effectRef idx="2">
            <a:schemeClr val="accent4"/>
          </a:effectRef>
          <a:fontRef idx="minor">
            <a:schemeClr val="lt1"/>
          </a:fontRef>
        </p:style>
        <p:txBody>
          <a:bodyPr>
            <a:noAutofit/>
          </a:bodyPr>
          <a:lstStyle/>
          <a:p>
            <a:pPr>
              <a:buFont typeface="Wingdings" panose="05000000000000000000" pitchFamily="2" charset="2"/>
              <a:buChar char="q"/>
            </a:pPr>
            <a:r>
              <a:rPr lang="en-IN" sz="2000" b="1" i="1" u="sng" dirty="0">
                <a:solidFill>
                  <a:srgbClr val="FFFF00"/>
                </a:solidFill>
                <a:latin typeface="Comic Sans MS" panose="030F0702030302020204" pitchFamily="66" charset="0"/>
              </a:rPr>
              <a:t>Thank You for your guidance and support!</a:t>
            </a:r>
          </a:p>
          <a:p>
            <a:pPr lvl="1">
              <a:buFont typeface="Wingdings" panose="05000000000000000000" pitchFamily="2" charset="2"/>
              <a:buChar char="q"/>
            </a:pPr>
            <a:r>
              <a:rPr lang="en-IN" dirty="0">
                <a:solidFill>
                  <a:srgbClr val="FFFF00"/>
                </a:solidFill>
                <a:latin typeface="Comic Sans MS" panose="030F0702030302020204" pitchFamily="66" charset="0"/>
              </a:rPr>
              <a:t>Your invaluable insights have inspired me to explore the fascinating world of Operating Systems and Robotics. Your dedication to teaching has made a lasting impact on my learning journey.</a:t>
            </a:r>
          </a:p>
          <a:p>
            <a:pPr>
              <a:buFont typeface="Wingdings" panose="05000000000000000000" pitchFamily="2" charset="2"/>
              <a:buChar char="q"/>
            </a:pPr>
            <a:r>
              <a:rPr lang="en-IN" sz="2000" b="1" i="1" u="sng" dirty="0" err="1">
                <a:solidFill>
                  <a:srgbClr val="FFFF00"/>
                </a:solidFill>
                <a:latin typeface="Comic Sans MS" panose="030F0702030302020204" pitchFamily="66" charset="0"/>
              </a:rPr>
              <a:t>Yout</a:t>
            </a:r>
            <a:r>
              <a:rPr lang="en-IN" sz="2000" b="1" i="1" u="sng" dirty="0">
                <a:solidFill>
                  <a:srgbClr val="FFFF00"/>
                </a:solidFill>
                <a:latin typeface="Comic Sans MS" panose="030F0702030302020204" pitchFamily="66" charset="0"/>
              </a:rPr>
              <a:t> encouragement means a lot!</a:t>
            </a:r>
            <a:endParaRPr lang="en-IN" sz="2000" dirty="0">
              <a:solidFill>
                <a:srgbClr val="FFFF00"/>
              </a:solidFill>
              <a:latin typeface="Comic Sans MS" panose="030F0702030302020204" pitchFamily="66" charset="0"/>
            </a:endParaRPr>
          </a:p>
          <a:p>
            <a:pPr lvl="1">
              <a:buFont typeface="Wingdings" panose="05000000000000000000" pitchFamily="2" charset="2"/>
              <a:buChar char="q"/>
            </a:pPr>
            <a:r>
              <a:rPr lang="en-IN" dirty="0">
                <a:solidFill>
                  <a:srgbClr val="FFFF00"/>
                </a:solidFill>
                <a:latin typeface="Comic Sans MS" panose="030F0702030302020204" pitchFamily="66" charset="0"/>
              </a:rPr>
              <a:t>I appreciate your patience and encouragement, which have motivated me to strive for excellence in my studies. Thank you so much teacher, for being an amazing mentor in my life.</a:t>
            </a:r>
          </a:p>
        </p:txBody>
      </p:sp>
      <p:pic>
        <p:nvPicPr>
          <p:cNvPr id="1026" name="Picture 2" descr="Thank You Teacher PNG Transparent ...">
            <a:extLst>
              <a:ext uri="{FF2B5EF4-FFF2-40B4-BE49-F238E27FC236}">
                <a16:creationId xmlns:a16="http://schemas.microsoft.com/office/drawing/2014/main" id="{537A91CC-8657-00A3-CA3B-27BE7D1EA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283" y="1700463"/>
            <a:ext cx="2912128"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27 Thank You Computer Stock Photos ...">
            <a:extLst>
              <a:ext uri="{FF2B5EF4-FFF2-40B4-BE49-F238E27FC236}">
                <a16:creationId xmlns:a16="http://schemas.microsoft.com/office/drawing/2014/main" id="{524E9AC6-5240-E6B7-BCD3-2F2256B3D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524" y="3920792"/>
            <a:ext cx="2926887"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6716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75949F-AB12-7277-3169-790DBAED6CB7}"/>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GRATITUDE TO MY AUDIENCE</a:t>
            </a:r>
          </a:p>
        </p:txBody>
      </p:sp>
      <p:sp>
        <p:nvSpPr>
          <p:cNvPr id="5" name="Content Placeholder 2">
            <a:extLst>
              <a:ext uri="{FF2B5EF4-FFF2-40B4-BE49-F238E27FC236}">
                <a16:creationId xmlns:a16="http://schemas.microsoft.com/office/drawing/2014/main" id="{19F11F0B-D3D4-B2E4-7C12-D113E518E95A}"/>
              </a:ext>
            </a:extLst>
          </p:cNvPr>
          <p:cNvSpPr>
            <a:spLocks noGrp="1"/>
          </p:cNvSpPr>
          <p:nvPr>
            <p:ph idx="1"/>
          </p:nvPr>
        </p:nvSpPr>
        <p:spPr>
          <a:xfrm>
            <a:off x="1141413" y="1860884"/>
            <a:ext cx="7250234" cy="4010527"/>
          </a:xfrm>
        </p:spPr>
        <p:style>
          <a:lnRef idx="1">
            <a:schemeClr val="accent4"/>
          </a:lnRef>
          <a:fillRef idx="3">
            <a:schemeClr val="accent4"/>
          </a:fillRef>
          <a:effectRef idx="2">
            <a:schemeClr val="accent4"/>
          </a:effectRef>
          <a:fontRef idx="minor">
            <a:schemeClr val="lt1"/>
          </a:fontRef>
        </p:style>
        <p:txBody>
          <a:bodyPr>
            <a:normAutofit fontScale="92500"/>
          </a:bodyPr>
          <a:lstStyle/>
          <a:p>
            <a:pPr>
              <a:buFont typeface="Wingdings" panose="05000000000000000000" pitchFamily="2" charset="2"/>
              <a:buChar char="q"/>
            </a:pPr>
            <a:r>
              <a:rPr lang="en-IN" sz="2000" b="1" i="1" u="sng" dirty="0">
                <a:solidFill>
                  <a:srgbClr val="FFFF00"/>
                </a:solidFill>
                <a:latin typeface="Comic Sans MS" panose="030F0702030302020204" pitchFamily="66" charset="0"/>
              </a:rPr>
              <a:t>Your Support is Greatly Appreciated !!!</a:t>
            </a:r>
          </a:p>
          <a:p>
            <a:pPr lvl="1">
              <a:buFont typeface="Wingdings" panose="05000000000000000000" pitchFamily="2" charset="2"/>
              <a:buChar char="q"/>
            </a:pPr>
            <a:r>
              <a:rPr lang="en-IN" sz="1600" dirty="0">
                <a:solidFill>
                  <a:srgbClr val="FFFF00"/>
                </a:solidFill>
                <a:latin typeface="Comic Sans MS" panose="030F0702030302020204" pitchFamily="66" charset="0"/>
              </a:rPr>
              <a:t>Thank you for taking the time to watch my presentation. Your interest in my work inspires me to create more informative content</a:t>
            </a:r>
          </a:p>
          <a:p>
            <a:pPr>
              <a:buFont typeface="Wingdings" panose="05000000000000000000" pitchFamily="2" charset="2"/>
              <a:buChar char="q"/>
            </a:pPr>
            <a:r>
              <a:rPr lang="en-IN" sz="2000" b="1" i="1" u="sng" dirty="0">
                <a:solidFill>
                  <a:srgbClr val="FFFF00"/>
                </a:solidFill>
                <a:latin typeface="Comic Sans MS" panose="030F0702030302020204" pitchFamily="66" charset="0"/>
              </a:rPr>
              <a:t>Let’s Continue Learning Together !!!!</a:t>
            </a:r>
            <a:endParaRPr lang="en-IN" sz="2000" dirty="0">
              <a:solidFill>
                <a:srgbClr val="FFFF00"/>
              </a:solidFill>
              <a:latin typeface="Comic Sans MS" panose="030F0702030302020204" pitchFamily="66" charset="0"/>
            </a:endParaRPr>
          </a:p>
          <a:p>
            <a:pPr lvl="1">
              <a:buFont typeface="Wingdings" panose="05000000000000000000" pitchFamily="2" charset="2"/>
              <a:buChar char="q"/>
            </a:pPr>
            <a:r>
              <a:rPr lang="en-IN" sz="1600" dirty="0">
                <a:solidFill>
                  <a:srgbClr val="FFFF00"/>
                </a:solidFill>
                <a:latin typeface="Comic Sans MS" panose="030F0702030302020204" pitchFamily="66" charset="0"/>
              </a:rPr>
              <a:t>I am grateful for your engagement and feedback. Your encouragement motivates me to keep exploring new topics and sharing my knowledge with all of you!.</a:t>
            </a:r>
          </a:p>
          <a:p>
            <a:pPr>
              <a:buFont typeface="Wingdings" panose="05000000000000000000" pitchFamily="2" charset="2"/>
              <a:buChar char="q"/>
            </a:pPr>
            <a:r>
              <a:rPr lang="en-IN" sz="2000" dirty="0">
                <a:solidFill>
                  <a:srgbClr val="FFFF00"/>
                </a:solidFill>
                <a:latin typeface="Comic Sans MS" panose="030F0702030302020204" pitchFamily="66" charset="0"/>
              </a:rPr>
              <a:t>If you have different points of view or suggestions for improvements, please feel free to share them. I encourage you to comment on anything you wish! </a:t>
            </a:r>
            <a:r>
              <a:rPr lang="en-IN" sz="2000" b="1" i="1" u="sng" dirty="0">
                <a:solidFill>
                  <a:srgbClr val="FFFF00"/>
                </a:solidFill>
                <a:latin typeface="Comic Sans MS" panose="030F0702030302020204" pitchFamily="66" charset="0"/>
              </a:rPr>
              <a:t>Your insights are invaluable</a:t>
            </a:r>
            <a:r>
              <a:rPr lang="en-IN" sz="2000" dirty="0">
                <a:solidFill>
                  <a:srgbClr val="FFFF00"/>
                </a:solidFill>
                <a:latin typeface="Comic Sans MS" panose="030F0702030302020204" pitchFamily="66" charset="0"/>
              </a:rPr>
              <a:t> as I strive to make my content even better.</a:t>
            </a:r>
          </a:p>
        </p:txBody>
      </p:sp>
      <p:pic>
        <p:nvPicPr>
          <p:cNvPr id="7" name="Picture 6">
            <a:extLst>
              <a:ext uri="{FF2B5EF4-FFF2-40B4-BE49-F238E27FC236}">
                <a16:creationId xmlns:a16="http://schemas.microsoft.com/office/drawing/2014/main" id="{5370AF6E-47C5-2463-51BC-9FE769B9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911" y="1860884"/>
            <a:ext cx="3554691" cy="4010527"/>
          </a:xfrm>
          <a:prstGeom prst="rect">
            <a:avLst/>
          </a:prstGeom>
        </p:spPr>
      </p:pic>
    </p:spTree>
    <p:extLst>
      <p:ext uri="{BB962C8B-B14F-4D97-AF65-F5344CB8AC3E}">
        <p14:creationId xmlns:p14="http://schemas.microsoft.com/office/powerpoint/2010/main" val="223638677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A6BE1-4278-A2C5-76B7-7D26044EE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57677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C370-2416-F0B8-EBD3-FE7BCE2E6A91}"/>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ACKNOWLEDGMENT</a:t>
            </a:r>
          </a:p>
        </p:txBody>
      </p:sp>
      <p:sp>
        <p:nvSpPr>
          <p:cNvPr id="3" name="Content Placeholder 2">
            <a:extLst>
              <a:ext uri="{FF2B5EF4-FFF2-40B4-BE49-F238E27FC236}">
                <a16:creationId xmlns:a16="http://schemas.microsoft.com/office/drawing/2014/main" id="{3F698BBC-3B0A-C2EA-EE1C-C3835E754D13}"/>
              </a:ext>
            </a:extLst>
          </p:cNvPr>
          <p:cNvSpPr>
            <a:spLocks noGrp="1"/>
          </p:cNvSpPr>
          <p:nvPr>
            <p:ph idx="1"/>
          </p:nvPr>
        </p:nvSpPr>
        <p:spPr>
          <a:xfrm>
            <a:off x="1141413" y="1860884"/>
            <a:ext cx="7250234" cy="3930317"/>
          </a:xfrm>
        </p:spPr>
        <p:style>
          <a:lnRef idx="1">
            <a:schemeClr val="accent4"/>
          </a:lnRef>
          <a:fillRef idx="3">
            <a:schemeClr val="accent4"/>
          </a:fillRef>
          <a:effectRef idx="2">
            <a:schemeClr val="accent4"/>
          </a:effectRef>
          <a:fontRef idx="minor">
            <a:schemeClr val="lt1"/>
          </a:fontRef>
        </p:style>
        <p:txBody>
          <a:bodyPr>
            <a:normAutofit fontScale="92500"/>
          </a:bodyPr>
          <a:lstStyle/>
          <a:p>
            <a:pPr marL="0" indent="0">
              <a:buNone/>
            </a:pPr>
            <a:r>
              <a:rPr lang="en-IN" sz="2500" dirty="0">
                <a:solidFill>
                  <a:srgbClr val="FFFF00"/>
                </a:solidFill>
                <a:latin typeface="Comic Sans MS" panose="030F0702030302020204" pitchFamily="66" charset="0"/>
              </a:rPr>
              <a:t>I would like to extend my heartfelt thanks to my Operating Systems teacher for offering valuable insights and guidance during the course of this project. The support and encouragement provided have significantly contributed to my understanding and successful completion of this study. I truly appreciate the time and expertise shared, which helped me develop a deeper grasp of this intricate subject.</a:t>
            </a:r>
          </a:p>
        </p:txBody>
      </p:sp>
      <p:pic>
        <p:nvPicPr>
          <p:cNvPr id="5" name="Picture 4">
            <a:extLst>
              <a:ext uri="{FF2B5EF4-FFF2-40B4-BE49-F238E27FC236}">
                <a16:creationId xmlns:a16="http://schemas.microsoft.com/office/drawing/2014/main" id="{9CD5E460-516B-A3B3-7777-DB93BA8DB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88" y="1860885"/>
            <a:ext cx="3573379" cy="3930316"/>
          </a:xfrm>
          <a:prstGeom prst="rect">
            <a:avLst/>
          </a:prstGeom>
        </p:spPr>
      </p:pic>
    </p:spTree>
    <p:extLst>
      <p:ext uri="{BB962C8B-B14F-4D97-AF65-F5344CB8AC3E}">
        <p14:creationId xmlns:p14="http://schemas.microsoft.com/office/powerpoint/2010/main" val="287333333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1D0343-63F5-E0F0-6240-27CB72070422}"/>
              </a:ext>
            </a:extLst>
          </p:cNvPr>
          <p:cNvSpPr>
            <a:spLocks noGrp="1"/>
          </p:cNvSpPr>
          <p:nvPr>
            <p:ph type="title"/>
          </p:nvPr>
        </p:nvSpPr>
        <p:spPr>
          <a:xfrm>
            <a:off x="1331912" y="514381"/>
            <a:ext cx="9817351"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INTRODUCTION</a:t>
            </a:r>
          </a:p>
        </p:txBody>
      </p:sp>
      <p:sp>
        <p:nvSpPr>
          <p:cNvPr id="7" name="Content Placeholder 2">
            <a:extLst>
              <a:ext uri="{FF2B5EF4-FFF2-40B4-BE49-F238E27FC236}">
                <a16:creationId xmlns:a16="http://schemas.microsoft.com/office/drawing/2014/main" id="{707A359E-532E-DF58-1FE7-6A1F292B0C4D}"/>
              </a:ext>
            </a:extLst>
          </p:cNvPr>
          <p:cNvSpPr>
            <a:spLocks noGrp="1"/>
          </p:cNvSpPr>
          <p:nvPr>
            <p:ph idx="1"/>
          </p:nvPr>
        </p:nvSpPr>
        <p:spPr>
          <a:xfrm>
            <a:off x="1331912" y="1732548"/>
            <a:ext cx="5743074" cy="4732420"/>
          </a:xfrm>
        </p:spPr>
        <p:style>
          <a:lnRef idx="1">
            <a:schemeClr val="accent4"/>
          </a:lnRef>
          <a:fillRef idx="3">
            <a:schemeClr val="accent4"/>
          </a:fillRef>
          <a:effectRef idx="2">
            <a:schemeClr val="accent4"/>
          </a:effectRef>
          <a:fontRef idx="minor">
            <a:schemeClr val="lt1"/>
          </a:fontRef>
        </p:style>
        <p:txBody>
          <a:bodyPr>
            <a:norm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Why is this topic important?</a:t>
            </a:r>
          </a:p>
          <a:p>
            <a:pPr lvl="1">
              <a:buFont typeface="Wingdings" panose="05000000000000000000" pitchFamily="2" charset="2"/>
              <a:buChar char="q"/>
            </a:pPr>
            <a:r>
              <a:rPr lang="en-IN" sz="2500" b="1" i="1" u="sng" dirty="0">
                <a:solidFill>
                  <a:srgbClr val="FFFF00"/>
                </a:solidFill>
                <a:latin typeface="Comic Sans MS" panose="030F0702030302020204" pitchFamily="66" charset="0"/>
              </a:rPr>
              <a:t>Operating Systems [OS]:</a:t>
            </a:r>
            <a:r>
              <a:rPr lang="en-IN" sz="2500" dirty="0">
                <a:solidFill>
                  <a:srgbClr val="FFFF00"/>
                </a:solidFill>
                <a:latin typeface="Comic Sans MS" panose="030F0702030302020204" pitchFamily="66" charset="0"/>
              </a:rPr>
              <a:t> The backbone of any computing system, managing hardware and software resources efficiently.</a:t>
            </a:r>
          </a:p>
          <a:p>
            <a:pPr lvl="1">
              <a:buFont typeface="Wingdings" panose="05000000000000000000" pitchFamily="2" charset="2"/>
              <a:buChar char="q"/>
            </a:pPr>
            <a:r>
              <a:rPr lang="en-IN" sz="2500" b="1" i="1" u="sng" dirty="0">
                <a:solidFill>
                  <a:srgbClr val="FFFF00"/>
                </a:solidFill>
                <a:latin typeface="Comic Sans MS" panose="030F0702030302020204" pitchFamily="66" charset="0"/>
              </a:rPr>
              <a:t>Robotics:</a:t>
            </a:r>
            <a:r>
              <a:rPr lang="en-IN" sz="2500" dirty="0">
                <a:solidFill>
                  <a:srgbClr val="FFFF00"/>
                </a:solidFill>
                <a:latin typeface="Comic Sans MS" panose="030F0702030302020204" pitchFamily="66" charset="0"/>
              </a:rPr>
              <a:t> Ensures smooth communication between sensors, actuators, and decision making units</a:t>
            </a:r>
            <a:endParaRPr lang="en-IN" sz="2500" b="1" i="1" u="sng" dirty="0">
              <a:solidFill>
                <a:srgbClr val="FFFF00"/>
              </a:solidFill>
              <a:latin typeface="Comic Sans MS" panose="030F0702030302020204" pitchFamily="66" charset="0"/>
            </a:endParaRPr>
          </a:p>
        </p:txBody>
      </p:sp>
      <p:pic>
        <p:nvPicPr>
          <p:cNvPr id="9" name="Picture 8">
            <a:extLst>
              <a:ext uri="{FF2B5EF4-FFF2-40B4-BE49-F238E27FC236}">
                <a16:creationId xmlns:a16="http://schemas.microsoft.com/office/drawing/2014/main" id="{BA865AC0-4872-4E7B-D0E3-7D2FA3B46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073" y="1732548"/>
            <a:ext cx="4042611" cy="4732420"/>
          </a:xfrm>
          <a:prstGeom prst="rect">
            <a:avLst/>
          </a:prstGeom>
        </p:spPr>
      </p:pic>
    </p:spTree>
    <p:extLst>
      <p:ext uri="{BB962C8B-B14F-4D97-AF65-F5344CB8AC3E}">
        <p14:creationId xmlns:p14="http://schemas.microsoft.com/office/powerpoint/2010/main" val="407682471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C2A382-4BEA-70B1-46B5-483EF5C9FB22}"/>
              </a:ext>
            </a:extLst>
          </p:cNvPr>
          <p:cNvSpPr>
            <a:spLocks noGrp="1"/>
          </p:cNvSpPr>
          <p:nvPr>
            <p:ph type="title"/>
          </p:nvPr>
        </p:nvSpPr>
        <p:spPr>
          <a:xfrm>
            <a:off x="1331912" y="514381"/>
            <a:ext cx="9817351"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INTRODUCTION</a:t>
            </a:r>
          </a:p>
        </p:txBody>
      </p:sp>
      <p:sp>
        <p:nvSpPr>
          <p:cNvPr id="5" name="Content Placeholder 2">
            <a:extLst>
              <a:ext uri="{FF2B5EF4-FFF2-40B4-BE49-F238E27FC236}">
                <a16:creationId xmlns:a16="http://schemas.microsoft.com/office/drawing/2014/main" id="{73D3EAB5-E90C-1B48-8B46-C974243479D3}"/>
              </a:ext>
            </a:extLst>
          </p:cNvPr>
          <p:cNvSpPr>
            <a:spLocks noGrp="1"/>
          </p:cNvSpPr>
          <p:nvPr>
            <p:ph idx="1"/>
          </p:nvPr>
        </p:nvSpPr>
        <p:spPr>
          <a:xfrm>
            <a:off x="1331912" y="1732548"/>
            <a:ext cx="5630362" cy="4732420"/>
          </a:xfrm>
        </p:spPr>
        <p:style>
          <a:lnRef idx="1">
            <a:schemeClr val="accent4"/>
          </a:lnRef>
          <a:fillRef idx="3">
            <a:schemeClr val="accent4"/>
          </a:fillRef>
          <a:effectRef idx="2">
            <a:schemeClr val="accent4"/>
          </a:effectRef>
          <a:fontRef idx="minor">
            <a:schemeClr val="lt1"/>
          </a:fontRef>
        </p:style>
        <p:txBody>
          <a:bodyPr>
            <a:norm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What will this case study explore?</a:t>
            </a:r>
            <a:endParaRPr lang="en-IN" sz="2500" dirty="0">
              <a:solidFill>
                <a:srgbClr val="FFFF00"/>
              </a:solidFill>
              <a:latin typeface="Comic Sans MS" panose="030F0702030302020204" pitchFamily="66" charset="0"/>
            </a:endParaRPr>
          </a:p>
          <a:p>
            <a:pPr lvl="1">
              <a:buFont typeface="Wingdings" panose="05000000000000000000" pitchFamily="2" charset="2"/>
              <a:buChar char="q"/>
            </a:pPr>
            <a:r>
              <a:rPr lang="en-IN" sz="2500" dirty="0">
                <a:solidFill>
                  <a:srgbClr val="FFFF00"/>
                </a:solidFill>
                <a:latin typeface="Comic Sans MS" panose="030F0702030302020204" pitchFamily="66" charset="0"/>
              </a:rPr>
              <a:t>The role of OS in ensuring </a:t>
            </a:r>
            <a:r>
              <a:rPr lang="en-IN" sz="2500" b="1" i="1" u="sng" dirty="0">
                <a:solidFill>
                  <a:srgbClr val="FFFF00"/>
                </a:solidFill>
                <a:latin typeface="Comic Sans MS" panose="030F0702030302020204" pitchFamily="66" charset="0"/>
              </a:rPr>
              <a:t>real-time data processing</a:t>
            </a:r>
            <a:r>
              <a:rPr lang="en-IN" sz="2500" dirty="0">
                <a:solidFill>
                  <a:srgbClr val="FFFF00"/>
                </a:solidFill>
                <a:latin typeface="Comic Sans MS" panose="030F0702030302020204" pitchFamily="66" charset="0"/>
              </a:rPr>
              <a:t> and task management in robotics.’</a:t>
            </a:r>
          </a:p>
          <a:p>
            <a:pPr lvl="1">
              <a:buFont typeface="Wingdings" panose="05000000000000000000" pitchFamily="2" charset="2"/>
              <a:buChar char="q"/>
            </a:pPr>
            <a:r>
              <a:rPr lang="en-IN" sz="2500" dirty="0">
                <a:solidFill>
                  <a:srgbClr val="FFFF00"/>
                </a:solidFill>
                <a:latin typeface="Comic Sans MS" panose="030F0702030302020204" pitchFamily="66" charset="0"/>
              </a:rPr>
              <a:t>Exploration of </a:t>
            </a:r>
            <a:r>
              <a:rPr lang="en-IN" sz="2500" b="1" i="1" u="sng" dirty="0">
                <a:solidFill>
                  <a:srgbClr val="FFFF00"/>
                </a:solidFill>
                <a:latin typeface="Comic Sans MS" panose="030F0702030302020204" pitchFamily="66" charset="0"/>
              </a:rPr>
              <a:t>Robotics Operating Systems (ROS)</a:t>
            </a:r>
            <a:r>
              <a:rPr lang="en-IN" sz="2500" dirty="0">
                <a:solidFill>
                  <a:srgbClr val="FFFF00"/>
                </a:solidFill>
                <a:latin typeface="Comic Sans MS" panose="030F0702030302020204" pitchFamily="66" charset="0"/>
              </a:rPr>
              <a:t> and their specialization for robotic applications</a:t>
            </a:r>
          </a:p>
        </p:txBody>
      </p:sp>
      <p:pic>
        <p:nvPicPr>
          <p:cNvPr id="13" name="Picture 12">
            <a:extLst>
              <a:ext uri="{FF2B5EF4-FFF2-40B4-BE49-F238E27FC236}">
                <a16:creationId xmlns:a16="http://schemas.microsoft.com/office/drawing/2014/main" id="{79B2C0F4-F1E0-3439-2743-EFD65C4CC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56" y="1732548"/>
            <a:ext cx="4042611" cy="4732420"/>
          </a:xfrm>
          <a:prstGeom prst="rect">
            <a:avLst/>
          </a:prstGeom>
        </p:spPr>
      </p:pic>
    </p:spTree>
    <p:extLst>
      <p:ext uri="{BB962C8B-B14F-4D97-AF65-F5344CB8AC3E}">
        <p14:creationId xmlns:p14="http://schemas.microsoft.com/office/powerpoint/2010/main" val="309081958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F77D1C-799B-3F35-B94B-1D07C645B741}"/>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PROBLEM STATEMENT</a:t>
            </a:r>
          </a:p>
        </p:txBody>
      </p:sp>
      <p:sp>
        <p:nvSpPr>
          <p:cNvPr id="5" name="Content Placeholder 2">
            <a:extLst>
              <a:ext uri="{FF2B5EF4-FFF2-40B4-BE49-F238E27FC236}">
                <a16:creationId xmlns:a16="http://schemas.microsoft.com/office/drawing/2014/main" id="{114A8CBD-4AB3-7E90-AD7F-704AC6441B27}"/>
              </a:ext>
            </a:extLst>
          </p:cNvPr>
          <p:cNvSpPr>
            <a:spLocks noGrp="1"/>
          </p:cNvSpPr>
          <p:nvPr>
            <p:ph idx="1"/>
          </p:nvPr>
        </p:nvSpPr>
        <p:spPr>
          <a:xfrm>
            <a:off x="1141413" y="1860884"/>
            <a:ext cx="7250234" cy="4138863"/>
          </a:xfrm>
        </p:spPr>
        <p:style>
          <a:lnRef idx="1">
            <a:schemeClr val="accent4"/>
          </a:lnRef>
          <a:fillRef idx="3">
            <a:schemeClr val="accent4"/>
          </a:fillRef>
          <a:effectRef idx="2">
            <a:schemeClr val="accent4"/>
          </a:effectRef>
          <a:fontRef idx="minor">
            <a:schemeClr val="lt1"/>
          </a:fontRef>
        </p:style>
        <p:txBody>
          <a:bodyPr>
            <a:normAutofit lnSpcReduction="10000"/>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Problem Description:</a:t>
            </a:r>
          </a:p>
          <a:p>
            <a:pPr lvl="1">
              <a:buFont typeface="Wingdings" panose="05000000000000000000" pitchFamily="2" charset="2"/>
              <a:buChar char="q"/>
            </a:pPr>
            <a:r>
              <a:rPr lang="en-IN" sz="2500" dirty="0">
                <a:solidFill>
                  <a:srgbClr val="FFFF00"/>
                </a:solidFill>
                <a:latin typeface="Comic Sans MS" panose="030F0702030302020204" pitchFamily="66" charset="0"/>
              </a:rPr>
              <a:t>Robotics systems require </a:t>
            </a:r>
            <a:r>
              <a:rPr lang="en-IN" sz="2500" b="1" i="1" u="sng" dirty="0">
                <a:solidFill>
                  <a:srgbClr val="FFFF00"/>
                </a:solidFill>
                <a:latin typeface="Comic Sans MS" panose="030F0702030302020204" pitchFamily="66" charset="0"/>
              </a:rPr>
              <a:t>real-time data processing</a:t>
            </a:r>
            <a:r>
              <a:rPr lang="en-IN" sz="2500" dirty="0">
                <a:solidFill>
                  <a:srgbClr val="FFFF00"/>
                </a:solidFill>
                <a:latin typeface="Comic Sans MS" panose="030F0702030302020204" pitchFamily="66" charset="0"/>
              </a:rPr>
              <a:t>, which </a:t>
            </a:r>
            <a:r>
              <a:rPr lang="en-IN" sz="2500" b="1" i="1" u="sng" dirty="0">
                <a:solidFill>
                  <a:srgbClr val="FFFF00"/>
                </a:solidFill>
                <a:latin typeface="Comic Sans MS" panose="030F0702030302020204" pitchFamily="66" charset="0"/>
              </a:rPr>
              <a:t>General-Purpose Operating Systems [GPOS]</a:t>
            </a:r>
            <a:r>
              <a:rPr lang="en-IN" sz="2500" dirty="0">
                <a:solidFill>
                  <a:srgbClr val="FFFF00"/>
                </a:solidFill>
                <a:latin typeface="Comic Sans MS" panose="030F0702030302020204" pitchFamily="66" charset="0"/>
              </a:rPr>
              <a:t> may not handle effectively.</a:t>
            </a:r>
          </a:p>
          <a:p>
            <a:pPr lvl="1">
              <a:buFont typeface="Wingdings" panose="05000000000000000000" pitchFamily="2" charset="2"/>
              <a:buChar char="q"/>
            </a:pPr>
            <a:r>
              <a:rPr lang="en-IN" sz="2500" dirty="0">
                <a:solidFill>
                  <a:srgbClr val="FFFF00"/>
                </a:solidFill>
                <a:latin typeface="Comic Sans MS" panose="030F0702030302020204" pitchFamily="66" charset="0"/>
              </a:rPr>
              <a:t>The challenge is ensuring that the OS can manage multiple tasks like sensor management, data processing, and robotic control without delays</a:t>
            </a:r>
          </a:p>
        </p:txBody>
      </p:sp>
      <p:pic>
        <p:nvPicPr>
          <p:cNvPr id="7" name="Picture 6">
            <a:extLst>
              <a:ext uri="{FF2B5EF4-FFF2-40B4-BE49-F238E27FC236}">
                <a16:creationId xmlns:a16="http://schemas.microsoft.com/office/drawing/2014/main" id="{02254B9B-3C92-0084-EE24-86648BE78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8780" y="1860884"/>
            <a:ext cx="3272589" cy="4138863"/>
          </a:xfrm>
          <a:prstGeom prst="rect">
            <a:avLst/>
          </a:prstGeom>
        </p:spPr>
      </p:pic>
    </p:spTree>
    <p:extLst>
      <p:ext uri="{BB962C8B-B14F-4D97-AF65-F5344CB8AC3E}">
        <p14:creationId xmlns:p14="http://schemas.microsoft.com/office/powerpoint/2010/main" val="40426534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7C1BE6-99B0-E33B-1C2B-6AFCAF2F15A3}"/>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WHY IS THIS TOPIC IMPORTANT</a:t>
            </a:r>
          </a:p>
        </p:txBody>
      </p:sp>
      <p:sp>
        <p:nvSpPr>
          <p:cNvPr id="5" name="Content Placeholder 2">
            <a:extLst>
              <a:ext uri="{FF2B5EF4-FFF2-40B4-BE49-F238E27FC236}">
                <a16:creationId xmlns:a16="http://schemas.microsoft.com/office/drawing/2014/main" id="{50C854CB-AFD1-EE4C-0F80-C4CD6E87CBA2}"/>
              </a:ext>
            </a:extLst>
          </p:cNvPr>
          <p:cNvSpPr>
            <a:spLocks noGrp="1"/>
          </p:cNvSpPr>
          <p:nvPr>
            <p:ph idx="1"/>
          </p:nvPr>
        </p:nvSpPr>
        <p:spPr>
          <a:xfrm>
            <a:off x="1141413" y="1860884"/>
            <a:ext cx="5291471" cy="4042611"/>
          </a:xfrm>
        </p:spPr>
        <p:style>
          <a:lnRef idx="1">
            <a:schemeClr val="accent4"/>
          </a:lnRef>
          <a:fillRef idx="3">
            <a:schemeClr val="accent4"/>
          </a:fillRef>
          <a:effectRef idx="2">
            <a:schemeClr val="accent4"/>
          </a:effectRef>
          <a:fontRef idx="minor">
            <a:schemeClr val="lt1"/>
          </a:fontRef>
        </p:style>
        <p:txBody>
          <a:bodyPr>
            <a:normAutofit lnSpcReduction="10000"/>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IMPORTANCE OF THIS TOPIC:</a:t>
            </a:r>
            <a:endParaRPr lang="en-IN" sz="2500" dirty="0">
              <a:solidFill>
                <a:srgbClr val="FFFF00"/>
              </a:solidFill>
              <a:latin typeface="Comic Sans MS" panose="030F0702030302020204" pitchFamily="66" charset="0"/>
            </a:endParaRPr>
          </a:p>
          <a:p>
            <a:pPr lvl="1">
              <a:buFont typeface="Wingdings" panose="05000000000000000000" pitchFamily="2" charset="2"/>
              <a:buChar char="q"/>
            </a:pPr>
            <a:r>
              <a:rPr lang="en-IN" sz="2500" dirty="0">
                <a:solidFill>
                  <a:srgbClr val="FFFF00"/>
                </a:solidFill>
                <a:latin typeface="Comic Sans MS" panose="030F0702030302020204" pitchFamily="66" charset="0"/>
              </a:rPr>
              <a:t>Robotics is used in critical applications such as </a:t>
            </a:r>
            <a:r>
              <a:rPr lang="en-IN" sz="2500" b="1" i="1" u="sng" dirty="0">
                <a:solidFill>
                  <a:srgbClr val="FFFF00"/>
                </a:solidFill>
                <a:latin typeface="Comic Sans MS" panose="030F0702030302020204" pitchFamily="66" charset="0"/>
              </a:rPr>
              <a:t>healthcare, manufacturing, and autonomous vehicles</a:t>
            </a:r>
            <a:r>
              <a:rPr lang="en-IN" sz="2500" dirty="0">
                <a:solidFill>
                  <a:srgbClr val="FFFF00"/>
                </a:solidFill>
                <a:latin typeface="Comic Sans MS" panose="030F0702030302020204" pitchFamily="66" charset="0"/>
              </a:rPr>
              <a:t>, when real-time decision-making is crucial for safety and efficiency.</a:t>
            </a:r>
          </a:p>
        </p:txBody>
      </p:sp>
      <p:pic>
        <p:nvPicPr>
          <p:cNvPr id="8" name="Picture 7">
            <a:extLst>
              <a:ext uri="{FF2B5EF4-FFF2-40B4-BE49-F238E27FC236}">
                <a16:creationId xmlns:a16="http://schemas.microsoft.com/office/drawing/2014/main" id="{048C2362-B8D4-051F-3597-035DDB0C5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232" y="1848852"/>
            <a:ext cx="4101179" cy="4054643"/>
          </a:xfrm>
          <a:prstGeom prst="rect">
            <a:avLst/>
          </a:prstGeom>
        </p:spPr>
      </p:pic>
    </p:spTree>
    <p:extLst>
      <p:ext uri="{BB962C8B-B14F-4D97-AF65-F5344CB8AC3E}">
        <p14:creationId xmlns:p14="http://schemas.microsoft.com/office/powerpoint/2010/main" val="342583912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83212A-5072-A6C1-31A3-E21DAA744E95}"/>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METHODOLOGY</a:t>
            </a:r>
          </a:p>
        </p:txBody>
      </p:sp>
      <p:sp>
        <p:nvSpPr>
          <p:cNvPr id="5" name="Content Placeholder 2">
            <a:extLst>
              <a:ext uri="{FF2B5EF4-FFF2-40B4-BE49-F238E27FC236}">
                <a16:creationId xmlns:a16="http://schemas.microsoft.com/office/drawing/2014/main" id="{E51A79C3-A9CD-952E-2959-77EF4E8C93C7}"/>
              </a:ext>
            </a:extLst>
          </p:cNvPr>
          <p:cNvSpPr>
            <a:spLocks noGrp="1"/>
          </p:cNvSpPr>
          <p:nvPr>
            <p:ph idx="1"/>
          </p:nvPr>
        </p:nvSpPr>
        <p:spPr>
          <a:xfrm>
            <a:off x="1141413" y="1860884"/>
            <a:ext cx="7250234" cy="3930317"/>
          </a:xfrm>
        </p:spPr>
        <p:style>
          <a:lnRef idx="1">
            <a:schemeClr val="accent4"/>
          </a:lnRef>
          <a:fillRef idx="3">
            <a:schemeClr val="accent4"/>
          </a:fillRef>
          <a:effectRef idx="2">
            <a:schemeClr val="accent4"/>
          </a:effectRef>
          <a:fontRef idx="minor">
            <a:schemeClr val="lt1"/>
          </a:fontRef>
        </p:style>
        <p:txBody>
          <a:bodyPr>
            <a:norm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Approach Taken:</a:t>
            </a:r>
          </a:p>
          <a:p>
            <a:pPr lvl="1">
              <a:buFont typeface="Wingdings" panose="05000000000000000000" pitchFamily="2" charset="2"/>
              <a:buChar char="q"/>
            </a:pPr>
            <a:r>
              <a:rPr lang="en-IN" sz="2500" dirty="0">
                <a:solidFill>
                  <a:srgbClr val="FFFF00"/>
                </a:solidFill>
                <a:latin typeface="Comic Sans MS" panose="030F0702030302020204" pitchFamily="66" charset="0"/>
              </a:rPr>
              <a:t>Studied and compared various Real-Time Operating Systems [RTOS] and their applications in robotics.</a:t>
            </a:r>
          </a:p>
          <a:p>
            <a:pPr lvl="1">
              <a:buFont typeface="Wingdings" panose="05000000000000000000" pitchFamily="2" charset="2"/>
              <a:buChar char="q"/>
            </a:pPr>
            <a:r>
              <a:rPr lang="en-IN" sz="2500" dirty="0">
                <a:solidFill>
                  <a:srgbClr val="FFFF00"/>
                </a:solidFill>
                <a:latin typeface="Comic Sans MS" panose="030F0702030302020204" pitchFamily="66" charset="0"/>
              </a:rPr>
              <a:t>Examined the usage of tools like </a:t>
            </a:r>
            <a:r>
              <a:rPr lang="en-IN" sz="2500" b="1" i="1" u="sng" dirty="0">
                <a:solidFill>
                  <a:srgbClr val="FFFF00"/>
                </a:solidFill>
                <a:latin typeface="Comic Sans MS" panose="030F0702030302020204" pitchFamily="66" charset="0"/>
              </a:rPr>
              <a:t>ROS [Robot Operating System], VxWorks</a:t>
            </a:r>
            <a:r>
              <a:rPr lang="en-IN" sz="2500" dirty="0">
                <a:solidFill>
                  <a:srgbClr val="FFFF00"/>
                </a:solidFill>
                <a:latin typeface="Comic Sans MS" panose="030F0702030302020204" pitchFamily="66" charset="0"/>
              </a:rPr>
              <a:t>, and </a:t>
            </a:r>
            <a:r>
              <a:rPr lang="en-IN" sz="2500" b="1" i="1" u="sng" dirty="0">
                <a:solidFill>
                  <a:srgbClr val="FFFF00"/>
                </a:solidFill>
                <a:latin typeface="Comic Sans MS" panose="030F0702030302020204" pitchFamily="66" charset="0"/>
              </a:rPr>
              <a:t>QNX</a:t>
            </a:r>
            <a:r>
              <a:rPr lang="en-IN" sz="2500" dirty="0">
                <a:solidFill>
                  <a:srgbClr val="FFFF00"/>
                </a:solidFill>
                <a:latin typeface="Comic Sans MS" panose="030F0702030302020204" pitchFamily="66" charset="0"/>
              </a:rPr>
              <a:t> in real-world scenarios.</a:t>
            </a:r>
          </a:p>
        </p:txBody>
      </p:sp>
      <p:pic>
        <p:nvPicPr>
          <p:cNvPr id="7" name="Picture 6">
            <a:extLst>
              <a:ext uri="{FF2B5EF4-FFF2-40B4-BE49-F238E27FC236}">
                <a16:creationId xmlns:a16="http://schemas.microsoft.com/office/drawing/2014/main" id="{76D0C457-66FA-9707-BDE7-2A9125308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472" y="1860884"/>
            <a:ext cx="3469108" cy="3930317"/>
          </a:xfrm>
          <a:prstGeom prst="rect">
            <a:avLst/>
          </a:prstGeom>
        </p:spPr>
      </p:pic>
    </p:spTree>
    <p:extLst>
      <p:ext uri="{BB962C8B-B14F-4D97-AF65-F5344CB8AC3E}">
        <p14:creationId xmlns:p14="http://schemas.microsoft.com/office/powerpoint/2010/main" val="392484347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079AB-2CFE-A744-408F-3BA5CBDA736A}"/>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METHODOLOGY</a:t>
            </a:r>
          </a:p>
        </p:txBody>
      </p:sp>
      <p:sp>
        <p:nvSpPr>
          <p:cNvPr id="5" name="Content Placeholder 2">
            <a:extLst>
              <a:ext uri="{FF2B5EF4-FFF2-40B4-BE49-F238E27FC236}">
                <a16:creationId xmlns:a16="http://schemas.microsoft.com/office/drawing/2014/main" id="{E862D0DD-7FF0-6024-9851-7A66A4185B51}"/>
              </a:ext>
            </a:extLst>
          </p:cNvPr>
          <p:cNvSpPr>
            <a:spLocks noGrp="1"/>
          </p:cNvSpPr>
          <p:nvPr>
            <p:ph idx="1"/>
          </p:nvPr>
        </p:nvSpPr>
        <p:spPr>
          <a:xfrm>
            <a:off x="1141413" y="1860884"/>
            <a:ext cx="7250234" cy="2614863"/>
          </a:xfrm>
        </p:spPr>
        <p:style>
          <a:lnRef idx="1">
            <a:schemeClr val="accent4"/>
          </a:lnRef>
          <a:fillRef idx="3">
            <a:schemeClr val="accent4"/>
          </a:fillRef>
          <a:effectRef idx="2">
            <a:schemeClr val="accent4"/>
          </a:effectRef>
          <a:fontRef idx="minor">
            <a:schemeClr val="lt1"/>
          </a:fontRef>
        </p:style>
        <p:txBody>
          <a:bodyPr>
            <a:norm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Techniques Used:</a:t>
            </a:r>
          </a:p>
          <a:p>
            <a:pPr lvl="1">
              <a:buFont typeface="Wingdings" panose="05000000000000000000" pitchFamily="2" charset="2"/>
              <a:buChar char="q"/>
            </a:pPr>
            <a:r>
              <a:rPr lang="en-IN" sz="2100" b="1" i="1" u="sng" dirty="0">
                <a:solidFill>
                  <a:srgbClr val="FFFF00"/>
                </a:solidFill>
                <a:latin typeface="Comic Sans MS" panose="030F0702030302020204" pitchFamily="66" charset="0"/>
              </a:rPr>
              <a:t>Task scheduling algorithms</a:t>
            </a:r>
            <a:r>
              <a:rPr lang="en-IN" sz="2100" dirty="0">
                <a:solidFill>
                  <a:srgbClr val="FFFF00"/>
                </a:solidFill>
                <a:latin typeface="Comic Sans MS" panose="030F0702030302020204" pitchFamily="66" charset="0"/>
              </a:rPr>
              <a:t> and </a:t>
            </a:r>
            <a:r>
              <a:rPr lang="en-IN" sz="2100" b="1" i="1" u="sng" dirty="0">
                <a:solidFill>
                  <a:srgbClr val="FFFF00"/>
                </a:solidFill>
                <a:latin typeface="Comic Sans MS" panose="030F0702030302020204" pitchFamily="66" charset="0"/>
              </a:rPr>
              <a:t>real-time data management</a:t>
            </a:r>
            <a:r>
              <a:rPr lang="en-IN" sz="2100" dirty="0">
                <a:solidFill>
                  <a:srgbClr val="FFFF00"/>
                </a:solidFill>
                <a:latin typeface="Comic Sans MS" panose="030F0702030302020204" pitchFamily="66" charset="0"/>
              </a:rPr>
              <a:t> in robotic systems.</a:t>
            </a:r>
          </a:p>
          <a:p>
            <a:pPr lvl="1">
              <a:buFont typeface="Wingdings" panose="05000000000000000000" pitchFamily="2" charset="2"/>
              <a:buChar char="q"/>
            </a:pPr>
            <a:r>
              <a:rPr lang="en-IN" sz="2100" dirty="0">
                <a:solidFill>
                  <a:srgbClr val="FFFF00"/>
                </a:solidFill>
                <a:latin typeface="Comic Sans MS" panose="030F0702030302020204" pitchFamily="66" charset="0"/>
              </a:rPr>
              <a:t>Use of </a:t>
            </a:r>
            <a:r>
              <a:rPr lang="en-IN" sz="2100" b="1" i="1" u="sng" dirty="0">
                <a:solidFill>
                  <a:srgbClr val="FFFF00"/>
                </a:solidFill>
                <a:latin typeface="Comic Sans MS" panose="030F0702030302020204" pitchFamily="66" charset="0"/>
              </a:rPr>
              <a:t>middleware</a:t>
            </a:r>
            <a:r>
              <a:rPr lang="en-IN" sz="2100" dirty="0">
                <a:solidFill>
                  <a:srgbClr val="FFFF00"/>
                </a:solidFill>
                <a:latin typeface="Comic Sans MS" panose="030F0702030302020204" pitchFamily="66" charset="0"/>
              </a:rPr>
              <a:t> like ROC for communication between software modules in robotics.</a:t>
            </a:r>
          </a:p>
        </p:txBody>
      </p:sp>
      <p:pic>
        <p:nvPicPr>
          <p:cNvPr id="7" name="Picture 6">
            <a:extLst>
              <a:ext uri="{FF2B5EF4-FFF2-40B4-BE49-F238E27FC236}">
                <a16:creationId xmlns:a16="http://schemas.microsoft.com/office/drawing/2014/main" id="{B0D1DF33-1545-B215-D591-76E6268BD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495" y="1860884"/>
            <a:ext cx="3401823" cy="3401823"/>
          </a:xfrm>
          <a:prstGeom prst="rect">
            <a:avLst/>
          </a:prstGeom>
        </p:spPr>
      </p:pic>
    </p:spTree>
    <p:extLst>
      <p:ext uri="{BB962C8B-B14F-4D97-AF65-F5344CB8AC3E}">
        <p14:creationId xmlns:p14="http://schemas.microsoft.com/office/powerpoint/2010/main" val="134948511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B18B53-11BA-088A-4B84-97DB292398FD}"/>
              </a:ext>
            </a:extLst>
          </p:cNvPr>
          <p:cNvSpPr>
            <a:spLocks noGrp="1"/>
          </p:cNvSpPr>
          <p:nvPr>
            <p:ph type="title"/>
          </p:nvPr>
        </p:nvSpPr>
        <p:spPr>
          <a:xfrm>
            <a:off x="1141413" y="618518"/>
            <a:ext cx="9905998" cy="761103"/>
          </a:xfrm>
        </p:spPr>
        <p:style>
          <a:lnRef idx="1">
            <a:schemeClr val="accent4"/>
          </a:lnRef>
          <a:fillRef idx="3">
            <a:schemeClr val="accent4"/>
          </a:fillRef>
          <a:effectRef idx="2">
            <a:schemeClr val="accent4"/>
          </a:effectRef>
          <a:fontRef idx="minor">
            <a:schemeClr val="lt1"/>
          </a:fontRef>
        </p:style>
        <p:txBody>
          <a:bodyPr>
            <a:normAutofit/>
          </a:bodyPr>
          <a:lstStyle/>
          <a:p>
            <a:pPr algn="ctr"/>
            <a:r>
              <a:rPr lang="en-IN" sz="3000" b="1" i="1" u="sng" dirty="0">
                <a:solidFill>
                  <a:srgbClr val="FFFF00"/>
                </a:solidFill>
                <a:latin typeface="Algerian" panose="04020705040A02060702" pitchFamily="82" charset="0"/>
              </a:rPr>
              <a:t>ANALYSIS</a:t>
            </a:r>
          </a:p>
        </p:txBody>
      </p:sp>
      <p:sp>
        <p:nvSpPr>
          <p:cNvPr id="5" name="Content Placeholder 2">
            <a:extLst>
              <a:ext uri="{FF2B5EF4-FFF2-40B4-BE49-F238E27FC236}">
                <a16:creationId xmlns:a16="http://schemas.microsoft.com/office/drawing/2014/main" id="{0C291A4E-BF06-201C-41E0-21D912CDD530}"/>
              </a:ext>
            </a:extLst>
          </p:cNvPr>
          <p:cNvSpPr>
            <a:spLocks noGrp="1"/>
          </p:cNvSpPr>
          <p:nvPr>
            <p:ph idx="1"/>
          </p:nvPr>
        </p:nvSpPr>
        <p:spPr>
          <a:xfrm>
            <a:off x="1141413" y="1860884"/>
            <a:ext cx="7250234" cy="3930317"/>
          </a:xfrm>
        </p:spPr>
        <p:style>
          <a:lnRef idx="1">
            <a:schemeClr val="accent4"/>
          </a:lnRef>
          <a:fillRef idx="3">
            <a:schemeClr val="accent4"/>
          </a:fillRef>
          <a:effectRef idx="2">
            <a:schemeClr val="accent4"/>
          </a:effectRef>
          <a:fontRef idx="minor">
            <a:schemeClr val="lt1"/>
          </a:fontRef>
        </p:style>
        <p:txBody>
          <a:bodyPr>
            <a:normAutofit/>
          </a:bodyPr>
          <a:lstStyle/>
          <a:p>
            <a:pPr>
              <a:buFont typeface="Wingdings" panose="05000000000000000000" pitchFamily="2" charset="2"/>
              <a:buChar char="q"/>
            </a:pPr>
            <a:r>
              <a:rPr lang="en-IN" sz="2500" b="1" i="1" u="sng" dirty="0">
                <a:solidFill>
                  <a:srgbClr val="FFFF00"/>
                </a:solidFill>
                <a:latin typeface="Comic Sans MS" panose="030F0702030302020204" pitchFamily="66" charset="0"/>
              </a:rPr>
              <a:t>Key Findings:</a:t>
            </a:r>
            <a:endParaRPr lang="en-IN" sz="2500" dirty="0">
              <a:solidFill>
                <a:srgbClr val="FFFF00"/>
              </a:solidFill>
              <a:latin typeface="Comic Sans MS" panose="030F0702030302020204" pitchFamily="66" charset="0"/>
            </a:endParaRPr>
          </a:p>
          <a:p>
            <a:pPr lvl="1">
              <a:buFont typeface="Wingdings" panose="05000000000000000000" pitchFamily="2" charset="2"/>
              <a:buChar char="q"/>
            </a:pPr>
            <a:r>
              <a:rPr lang="en-IN" sz="2100" b="1" i="1" u="sng" dirty="0">
                <a:solidFill>
                  <a:srgbClr val="FFFF00"/>
                </a:solidFill>
                <a:latin typeface="Comic Sans MS" panose="030F0702030302020204" pitchFamily="66" charset="0"/>
              </a:rPr>
              <a:t>Real-Time Scheduling:</a:t>
            </a:r>
            <a:r>
              <a:rPr lang="en-IN" sz="2100" dirty="0">
                <a:solidFill>
                  <a:srgbClr val="FFFF00"/>
                </a:solidFill>
                <a:latin typeface="Comic Sans MS" panose="030F0702030302020204" pitchFamily="66" charset="0"/>
              </a:rPr>
              <a:t> Ensures that tasks related to sensors and actuators are executed promptly.</a:t>
            </a:r>
            <a:endParaRPr lang="en-IN" sz="2100" b="1" i="1" u="sng" dirty="0">
              <a:solidFill>
                <a:srgbClr val="FFFF00"/>
              </a:solidFill>
              <a:latin typeface="Comic Sans MS" panose="030F0702030302020204" pitchFamily="66" charset="0"/>
            </a:endParaRPr>
          </a:p>
          <a:p>
            <a:pPr lvl="1">
              <a:buFont typeface="Wingdings" panose="05000000000000000000" pitchFamily="2" charset="2"/>
              <a:buChar char="q"/>
            </a:pPr>
            <a:r>
              <a:rPr lang="en-IN" sz="2100" b="1" i="1" u="sng" dirty="0">
                <a:solidFill>
                  <a:srgbClr val="FFFF00"/>
                </a:solidFill>
                <a:latin typeface="Comic Sans MS" panose="030F0702030302020204" pitchFamily="66" charset="0"/>
              </a:rPr>
              <a:t>Resource Allocation:</a:t>
            </a:r>
            <a:r>
              <a:rPr lang="en-IN" sz="2100" dirty="0">
                <a:solidFill>
                  <a:srgbClr val="FFFF00"/>
                </a:solidFill>
                <a:latin typeface="Comic Sans MS" panose="030F0702030302020204" pitchFamily="66" charset="0"/>
              </a:rPr>
              <a:t> OS dynamically allocates resources to maintain optimal performance.</a:t>
            </a:r>
          </a:p>
          <a:p>
            <a:pPr lvl="1">
              <a:buFont typeface="Wingdings" panose="05000000000000000000" pitchFamily="2" charset="2"/>
              <a:buChar char="q"/>
            </a:pPr>
            <a:r>
              <a:rPr lang="en-IN" sz="2100" b="1" i="1" u="sng" dirty="0">
                <a:solidFill>
                  <a:srgbClr val="FFFF00"/>
                </a:solidFill>
                <a:latin typeface="Comic Sans MS" panose="030F0702030302020204" pitchFamily="66" charset="0"/>
              </a:rPr>
              <a:t>Scalability:</a:t>
            </a:r>
            <a:r>
              <a:rPr lang="en-IN" sz="2100" dirty="0">
                <a:solidFill>
                  <a:srgbClr val="FFFF00"/>
                </a:solidFill>
                <a:latin typeface="Comic Sans MS" panose="030F0702030302020204" pitchFamily="66" charset="0"/>
              </a:rPr>
              <a:t> Modern OS, especially </a:t>
            </a:r>
            <a:r>
              <a:rPr lang="en-IN" sz="2100" b="1" i="1" u="sng" dirty="0">
                <a:solidFill>
                  <a:srgbClr val="FFFF00"/>
                </a:solidFill>
                <a:latin typeface="Comic Sans MS" panose="030F0702030302020204" pitchFamily="66" charset="0"/>
              </a:rPr>
              <a:t>ROS [Robotic Operating Systems]</a:t>
            </a:r>
            <a:r>
              <a:rPr lang="en-IN" sz="2100" dirty="0">
                <a:solidFill>
                  <a:srgbClr val="FFFF00"/>
                </a:solidFill>
                <a:latin typeface="Comic Sans MS" panose="030F0702030302020204" pitchFamily="66" charset="0"/>
              </a:rPr>
              <a:t>, is scalable to handle </a:t>
            </a:r>
            <a:r>
              <a:rPr lang="en-IN" sz="2100" b="1" i="1" u="sng" dirty="0">
                <a:solidFill>
                  <a:srgbClr val="FFFF00"/>
                </a:solidFill>
                <a:latin typeface="Comic Sans MS" panose="030F0702030302020204" pitchFamily="66" charset="0"/>
              </a:rPr>
              <a:t>multi-robot systems.</a:t>
            </a:r>
          </a:p>
        </p:txBody>
      </p:sp>
      <p:pic>
        <p:nvPicPr>
          <p:cNvPr id="9" name="Picture 8">
            <a:extLst>
              <a:ext uri="{FF2B5EF4-FFF2-40B4-BE49-F238E27FC236}">
                <a16:creationId xmlns:a16="http://schemas.microsoft.com/office/drawing/2014/main" id="{57EE33B3-7599-302D-9532-33067E2C4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159" y="1860883"/>
            <a:ext cx="3140242" cy="3930318"/>
          </a:xfrm>
          <a:prstGeom prst="rect">
            <a:avLst/>
          </a:prstGeom>
        </p:spPr>
      </p:pic>
    </p:spTree>
    <p:extLst>
      <p:ext uri="{BB962C8B-B14F-4D97-AF65-F5344CB8AC3E}">
        <p14:creationId xmlns:p14="http://schemas.microsoft.com/office/powerpoint/2010/main" val="25284466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232</TotalTime>
  <Words>661</Words>
  <Application>Microsoft Office PowerPoint</Application>
  <PresentationFormat>Widescreen</PresentationFormat>
  <Paragraphs>60</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Arial</vt:lpstr>
      <vt:lpstr>Calibri</vt:lpstr>
      <vt:lpstr>Comic Sans MS</vt:lpstr>
      <vt:lpstr>Tw Cen MT</vt:lpstr>
      <vt:lpstr>Wingdings</vt:lpstr>
      <vt:lpstr>Circuit</vt:lpstr>
      <vt:lpstr>PROJECT-TITLE: ROLE OF OPERATING SYSTEMS IN ROBOTICS</vt:lpstr>
      <vt:lpstr>ACKNOWLEDGMENT</vt:lpstr>
      <vt:lpstr>INTRODUCTION</vt:lpstr>
      <vt:lpstr>INTRODUCTION</vt:lpstr>
      <vt:lpstr>PROBLEM STATEMENT</vt:lpstr>
      <vt:lpstr>WHY IS THIS TOPIC IMPORTANT</vt:lpstr>
      <vt:lpstr>METHODOLOGY</vt:lpstr>
      <vt:lpstr>METHODOLOGY</vt:lpstr>
      <vt:lpstr>ANALYSIS</vt:lpstr>
      <vt:lpstr>ANALYSIS</vt:lpstr>
      <vt:lpstr>DIAGRAMs</vt:lpstr>
      <vt:lpstr>CONCLUSION</vt:lpstr>
      <vt:lpstr>CONCLUSION</vt:lpstr>
      <vt:lpstr>GRATITUDE TO MY TEACHER</vt:lpstr>
      <vt:lpstr>GRATITUDE TO MY AUDIENCE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Pramodh Narain</dc:creator>
  <cp:lastModifiedBy>Pramodh Narain</cp:lastModifiedBy>
  <cp:revision>7</cp:revision>
  <dcterms:created xsi:type="dcterms:W3CDTF">2024-10-17T09:07:45Z</dcterms:created>
  <dcterms:modified xsi:type="dcterms:W3CDTF">2024-10-17T13:00:08Z</dcterms:modified>
</cp:coreProperties>
</file>